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F7E79"/>
    <a:srgbClr val="FF2F92"/>
    <a:srgbClr val="FFFD78"/>
    <a:srgbClr val="FFF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4830"/>
  </p:normalViewPr>
  <p:slideViewPr>
    <p:cSldViewPr snapToGrid="0" snapToObjects="1">
      <p:cViewPr>
        <p:scale>
          <a:sx n="400" d="100"/>
          <a:sy n="400" d="100"/>
        </p:scale>
        <p:origin x="-9056" y="-3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9F738-5FB7-B045-A06E-41BE24E7D80D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7D300-E4FE-4A4C-BC9A-F61A2D87C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7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D300-E4FE-4A4C-BC9A-F61A2D87CC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4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8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0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7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2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9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9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9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0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8BD6C-702F-CC46-9011-508DAE39CCC4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EE96E-1DAB-8046-B2C2-07AC9720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0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emf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emf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3634D5-B350-D44C-891C-FC1C2B913D10}"/>
              </a:ext>
            </a:extLst>
          </p:cNvPr>
          <p:cNvSpPr>
            <a:spLocks/>
          </p:cNvSpPr>
          <p:nvPr/>
        </p:nvSpPr>
        <p:spPr>
          <a:xfrm>
            <a:off x="287865" y="1388528"/>
            <a:ext cx="4123944" cy="3302001"/>
          </a:xfrm>
          <a:prstGeom prst="roundRect">
            <a:avLst/>
          </a:prstGeom>
          <a:solidFill>
            <a:schemeClr val="bg1"/>
          </a:solidFill>
          <a:effectLst/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PROBLEM AND MOTIVATION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DFF887-0797-E543-AEC1-AE1B1AC9D6F4}"/>
              </a:ext>
            </a:extLst>
          </p:cNvPr>
          <p:cNvSpPr>
            <a:spLocks/>
          </p:cNvSpPr>
          <p:nvPr/>
        </p:nvSpPr>
        <p:spPr>
          <a:xfrm>
            <a:off x="4638801" y="1395297"/>
            <a:ext cx="4123944" cy="33020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2108EC-E238-1F48-8472-1C3C047BA539}"/>
              </a:ext>
            </a:extLst>
          </p:cNvPr>
          <p:cNvSpPr>
            <a:spLocks/>
          </p:cNvSpPr>
          <p:nvPr/>
        </p:nvSpPr>
        <p:spPr>
          <a:xfrm>
            <a:off x="270931" y="4792131"/>
            <a:ext cx="4123265" cy="3302001"/>
          </a:xfrm>
          <a:prstGeom prst="roundRect">
            <a:avLst/>
          </a:prstGeom>
          <a:solidFill>
            <a:schemeClr val="bg1"/>
          </a:solidFill>
          <a:effectLst/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91E7C8-A979-D047-BAFF-06E44E47E82D}"/>
              </a:ext>
            </a:extLst>
          </p:cNvPr>
          <p:cNvSpPr>
            <a:spLocks/>
          </p:cNvSpPr>
          <p:nvPr/>
        </p:nvSpPr>
        <p:spPr>
          <a:xfrm>
            <a:off x="4626427" y="4794548"/>
            <a:ext cx="4123944" cy="3302001"/>
          </a:xfrm>
          <a:prstGeom prst="roundRect">
            <a:avLst/>
          </a:prstGeom>
          <a:solidFill>
            <a:schemeClr val="bg1"/>
          </a:solidFill>
          <a:effectLst/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0ECD45D-59B1-654C-B0A8-18F5B53301FC}"/>
              </a:ext>
            </a:extLst>
          </p:cNvPr>
          <p:cNvSpPr>
            <a:spLocks/>
          </p:cNvSpPr>
          <p:nvPr/>
        </p:nvSpPr>
        <p:spPr>
          <a:xfrm>
            <a:off x="8991828" y="1404727"/>
            <a:ext cx="5359919" cy="3300984"/>
          </a:xfrm>
          <a:prstGeom prst="roundRect">
            <a:avLst/>
          </a:prstGeom>
          <a:solidFill>
            <a:schemeClr val="bg1"/>
          </a:solidFill>
          <a:effectLst/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CAE7B4-AA11-4049-9DEC-75388ADB9B3D}"/>
              </a:ext>
            </a:extLst>
          </p:cNvPr>
          <p:cNvSpPr>
            <a:spLocks/>
          </p:cNvSpPr>
          <p:nvPr/>
        </p:nvSpPr>
        <p:spPr>
          <a:xfrm>
            <a:off x="510509" y="133332"/>
            <a:ext cx="13608436" cy="1066795"/>
          </a:xfrm>
          <a:prstGeom prst="roundRect">
            <a:avLst/>
          </a:prstGeom>
          <a:solidFill>
            <a:schemeClr val="bg1"/>
          </a:solidFill>
          <a:effectLst/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Peafowl: In-application CPU Scheduling to Reduce Power Consumption of In-memory Key-Value Stores</a:t>
            </a:r>
          </a:p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52B174-6821-9548-BD41-F19887A0AFA5}"/>
              </a:ext>
            </a:extLst>
          </p:cNvPr>
          <p:cNvSpPr txBox="1"/>
          <p:nvPr/>
        </p:nvSpPr>
        <p:spPr>
          <a:xfrm>
            <a:off x="6409203" y="136599"/>
            <a:ext cx="778627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Peafowl: In-application CPU Scheduling to Reduce Power Consumption of In-memory Key-Value Stores</a:t>
            </a:r>
          </a:p>
          <a:p>
            <a:r>
              <a:rPr lang="en-US" sz="900" dirty="0">
                <a:solidFill>
                  <a:srgbClr val="002060"/>
                </a:solidFill>
              </a:rPr>
              <a:t>Showan Esmail Asyabi, </a:t>
            </a:r>
            <a:r>
              <a:rPr lang="en-US" sz="900" dirty="0" err="1">
                <a:solidFill>
                  <a:srgbClr val="002060"/>
                </a:solidFill>
              </a:rPr>
              <a:t>Azer</a:t>
            </a:r>
            <a:r>
              <a:rPr lang="en-US" sz="900" dirty="0">
                <a:solidFill>
                  <a:srgbClr val="002060"/>
                </a:solidFill>
              </a:rPr>
              <a:t> </a:t>
            </a:r>
            <a:r>
              <a:rPr lang="en-US" sz="900" dirty="0" err="1">
                <a:solidFill>
                  <a:srgbClr val="002060"/>
                </a:solidFill>
              </a:rPr>
              <a:t>Bestavros</a:t>
            </a:r>
            <a:r>
              <a:rPr lang="en-US" sz="900" dirty="0">
                <a:solidFill>
                  <a:srgbClr val="002060"/>
                </a:solidFill>
              </a:rPr>
              <a:t> (Boston University), </a:t>
            </a:r>
            <a:r>
              <a:rPr lang="en-US" sz="900" dirty="0" err="1">
                <a:solidFill>
                  <a:srgbClr val="002060"/>
                </a:solidFill>
              </a:rPr>
              <a:t>Erfan</a:t>
            </a:r>
            <a:r>
              <a:rPr lang="en-US" sz="900" dirty="0">
                <a:solidFill>
                  <a:srgbClr val="002060"/>
                </a:solidFill>
              </a:rPr>
              <a:t> </a:t>
            </a:r>
            <a:r>
              <a:rPr lang="en-US" sz="900" dirty="0" err="1">
                <a:solidFill>
                  <a:srgbClr val="002060"/>
                </a:solidFill>
              </a:rPr>
              <a:t>Sharafzadeh</a:t>
            </a:r>
            <a:r>
              <a:rPr lang="en-US" sz="900" dirty="0">
                <a:solidFill>
                  <a:srgbClr val="002060"/>
                </a:solidFill>
              </a:rPr>
              <a:t> (Johns Hopkins University), Timothy Zhu (The Pennsylvania State University)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FD5C39-8E3F-0541-8497-092B8569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64" y="47661"/>
            <a:ext cx="2004164" cy="1405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9F1CD4-7531-AE40-8A0E-BB453361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42" y="75112"/>
            <a:ext cx="1083879" cy="8140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4650C2-2386-BD45-A201-8314B7A12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944" y="142976"/>
            <a:ext cx="1499003" cy="6229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BDE6D2-6144-3342-AE21-3A3DCE99E612}"/>
              </a:ext>
            </a:extLst>
          </p:cNvPr>
          <p:cNvSpPr txBox="1"/>
          <p:nvPr/>
        </p:nvSpPr>
        <p:spPr>
          <a:xfrm>
            <a:off x="522384" y="1981740"/>
            <a:ext cx="2265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Tail latency </a:t>
            </a:r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of key-value (KV) stores impacts the overall performance of high-fanout applications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F51ACA-37A8-2F44-A316-DAB052A2B288}"/>
              </a:ext>
            </a:extLst>
          </p:cNvPr>
          <p:cNvSpPr txBox="1"/>
          <p:nvPr/>
        </p:nvSpPr>
        <p:spPr>
          <a:xfrm>
            <a:off x="1149081" y="1456323"/>
            <a:ext cx="2265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Problem and Motivation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E36BAB-C283-974F-BD4D-0DD823884287}"/>
              </a:ext>
            </a:extLst>
          </p:cNvPr>
          <p:cNvSpPr txBox="1"/>
          <p:nvPr/>
        </p:nvSpPr>
        <p:spPr>
          <a:xfrm>
            <a:off x="496224" y="3650769"/>
            <a:ext cx="3063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2F92"/>
                </a:solidFill>
              </a:rPr>
              <a:t>Problem</a:t>
            </a:r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: High energy consumption of ever-growing in-memory KV stores (i.e., cache nodes) in data centers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5C392D8-BCA2-EB45-9DD0-AFBAF88FBD35}"/>
              </a:ext>
            </a:extLst>
          </p:cNvPr>
          <p:cNvSpPr/>
          <p:nvPr/>
        </p:nvSpPr>
        <p:spPr>
          <a:xfrm>
            <a:off x="427845" y="4275254"/>
            <a:ext cx="3809529" cy="20303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</a:rPr>
              <a:t>Goal</a:t>
            </a:r>
            <a:r>
              <a:rPr lang="en-US" sz="750" dirty="0">
                <a:solidFill>
                  <a:schemeClr val="tx1"/>
                </a:solidFill>
              </a:rPr>
              <a:t>: Save </a:t>
            </a:r>
            <a:r>
              <a:rPr lang="en-US" sz="750" dirty="0">
                <a:solidFill>
                  <a:srgbClr val="00B050"/>
                </a:solidFill>
              </a:rPr>
              <a:t>power</a:t>
            </a:r>
            <a:r>
              <a:rPr lang="en-US" sz="750" dirty="0">
                <a:solidFill>
                  <a:schemeClr val="tx1"/>
                </a:solidFill>
              </a:rPr>
              <a:t> during off-peak periods while ensuring </a:t>
            </a:r>
            <a:r>
              <a:rPr lang="en-US" sz="750" dirty="0">
                <a:solidFill>
                  <a:srgbClr val="00B050"/>
                </a:solidFill>
              </a:rPr>
              <a:t>microsecond scale tail latency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869E3A-772B-7A44-829C-D6BCA75D7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744" y="2094011"/>
            <a:ext cx="1480614" cy="10319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3EF083-5063-B245-AAA0-35D29317A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940" y="146187"/>
            <a:ext cx="1037898" cy="5830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3BBBBE-D0B2-DF43-9156-11FD64AE4CE8}"/>
              </a:ext>
            </a:extLst>
          </p:cNvPr>
          <p:cNvSpPr txBox="1"/>
          <p:nvPr/>
        </p:nvSpPr>
        <p:spPr>
          <a:xfrm>
            <a:off x="1332642" y="4891583"/>
            <a:ext cx="1705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Existing Solutions</a:t>
            </a:r>
          </a:p>
        </p:txBody>
      </p:sp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A8963CC3-9FF0-5D40-BD82-49643BE1D3E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80" y="5101450"/>
            <a:ext cx="3465458" cy="2558749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095EAB2-6013-0A42-AA89-C8615804EBE2}"/>
              </a:ext>
            </a:extLst>
          </p:cNvPr>
          <p:cNvSpPr/>
          <p:nvPr/>
        </p:nvSpPr>
        <p:spPr>
          <a:xfrm>
            <a:off x="4796898" y="7697524"/>
            <a:ext cx="3801129" cy="20116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>
                <a:solidFill>
                  <a:schemeClr val="tx1"/>
                </a:solidFill>
              </a:rPr>
              <a:t>Open sourced at </a:t>
            </a:r>
            <a:r>
              <a:rPr lang="en-US" sz="750" dirty="0">
                <a:solidFill>
                  <a:srgbClr val="FF2F92"/>
                </a:solidFill>
              </a:rPr>
              <a:t>https://</a:t>
            </a:r>
            <a:r>
              <a:rPr lang="en-US" sz="750" dirty="0" err="1">
                <a:solidFill>
                  <a:srgbClr val="FF2F92"/>
                </a:solidFill>
              </a:rPr>
              <a:t>github.com</a:t>
            </a:r>
            <a:r>
              <a:rPr lang="en-US" sz="750" dirty="0">
                <a:solidFill>
                  <a:srgbClr val="FF2F92"/>
                </a:solidFill>
              </a:rPr>
              <a:t>/</a:t>
            </a:r>
            <a:r>
              <a:rPr lang="en-US" sz="750" dirty="0" err="1">
                <a:solidFill>
                  <a:srgbClr val="FF2F92"/>
                </a:solidFill>
              </a:rPr>
              <a:t>showanasyabi</a:t>
            </a:r>
            <a:r>
              <a:rPr lang="en-US" sz="750" dirty="0">
                <a:solidFill>
                  <a:srgbClr val="FF2F92"/>
                </a:solidFill>
              </a:rPr>
              <a:t>/peafowl-</a:t>
            </a:r>
            <a:r>
              <a:rPr lang="en-US" sz="750" dirty="0" err="1">
                <a:solidFill>
                  <a:srgbClr val="FF2F92"/>
                </a:solidFill>
              </a:rPr>
              <a:t>kvs</a:t>
            </a:r>
            <a:endParaRPr lang="en-US" sz="750" dirty="0">
              <a:solidFill>
                <a:srgbClr val="FF2F9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87505-501A-D445-9843-83B2EACCE8AA}"/>
              </a:ext>
            </a:extLst>
          </p:cNvPr>
          <p:cNvSpPr txBox="1"/>
          <p:nvPr/>
        </p:nvSpPr>
        <p:spPr>
          <a:xfrm>
            <a:off x="388276" y="5348489"/>
            <a:ext cx="290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Idle-state governor: </a:t>
            </a:r>
            <a:r>
              <a:rPr lang="en-US" sz="1000" dirty="0"/>
              <a:t>Force CPU into deep idle states</a:t>
            </a:r>
          </a:p>
          <a:p>
            <a:r>
              <a:rPr lang="en-US" sz="1000" dirty="0">
                <a:solidFill>
                  <a:srgbClr val="C00000"/>
                </a:solidFill>
              </a:rPr>
              <a:t>    </a:t>
            </a:r>
            <a:r>
              <a:rPr lang="en-US" sz="700" dirty="0">
                <a:solidFill>
                  <a:srgbClr val="C00000"/>
                </a:solidFill>
              </a:rPr>
              <a:t>Problem</a:t>
            </a:r>
            <a:r>
              <a:rPr lang="en-US" sz="700" dirty="0"/>
              <a:t>: Short interarrival fragments idle periods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5FCA43-954F-814A-9696-90D65C1C8F6C}"/>
              </a:ext>
            </a:extLst>
          </p:cNvPr>
          <p:cNvSpPr txBox="1"/>
          <p:nvPr/>
        </p:nvSpPr>
        <p:spPr>
          <a:xfrm>
            <a:off x="379786" y="6125330"/>
            <a:ext cx="290438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Feedback-based controllers</a:t>
            </a:r>
            <a:r>
              <a:rPr lang="en-US" sz="1000" dirty="0"/>
              <a:t>: Monitor the load and adjust the number of allocated cores </a:t>
            </a:r>
          </a:p>
          <a:p>
            <a:r>
              <a:rPr lang="en-US" sz="1050" dirty="0">
                <a:solidFill>
                  <a:srgbClr val="C00000"/>
                </a:solidFill>
              </a:rPr>
              <a:t>    </a:t>
            </a:r>
            <a:r>
              <a:rPr lang="en-US" sz="700" dirty="0">
                <a:solidFill>
                  <a:srgbClr val="C00000"/>
                </a:solidFill>
              </a:rPr>
              <a:t> Problem</a:t>
            </a:r>
            <a:r>
              <a:rPr lang="en-US" sz="700" dirty="0"/>
              <a:t>: Controllers rely on OS for scheduling</a:t>
            </a:r>
            <a:r>
              <a:rPr lang="en-US" sz="700" dirty="0">
                <a:sym typeface="Wingdings" pitchFamily="2" charset="2"/>
              </a:rPr>
              <a:t> too slow</a:t>
            </a:r>
            <a:endParaRPr lang="en-US" sz="7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A346FFA-C5B4-2E4C-A9D6-875AACF307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2776" y="5365958"/>
            <a:ext cx="1112088" cy="9737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118429E-9FD3-2246-8DD2-6E06FDE27F48}"/>
              </a:ext>
            </a:extLst>
          </p:cNvPr>
          <p:cNvSpPr txBox="1"/>
          <p:nvPr/>
        </p:nvSpPr>
        <p:spPr>
          <a:xfrm>
            <a:off x="379778" y="6847581"/>
            <a:ext cx="271094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DVFS and request delaying</a:t>
            </a:r>
            <a:r>
              <a:rPr lang="en-US" sz="1000" dirty="0"/>
              <a:t>: Exploit the latency gap to slow down the request processing </a:t>
            </a:r>
          </a:p>
          <a:p>
            <a:r>
              <a:rPr lang="en-US" sz="700" dirty="0">
                <a:solidFill>
                  <a:srgbClr val="C00000"/>
                </a:solidFill>
              </a:rPr>
              <a:t>    Problem</a:t>
            </a:r>
            <a:r>
              <a:rPr lang="en-US" sz="700" dirty="0"/>
              <a:t>: Due to the high arrival rate and short service time of KV 	store workloads, these approaches are not able to 	notably save power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7CCB64E-F2B2-D04B-847B-70A067640B67}"/>
              </a:ext>
            </a:extLst>
          </p:cNvPr>
          <p:cNvSpPr/>
          <p:nvPr/>
        </p:nvSpPr>
        <p:spPr>
          <a:xfrm>
            <a:off x="422481" y="7664389"/>
            <a:ext cx="3790010" cy="25478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>
                <a:solidFill>
                  <a:srgbClr val="C00000"/>
                </a:solidFill>
              </a:rPr>
              <a:t>The high arrival rate, short service time, </a:t>
            </a:r>
            <a:r>
              <a:rPr lang="en-US" sz="750" dirty="0">
                <a:solidFill>
                  <a:schemeClr val="tx1"/>
                </a:solidFill>
              </a:rPr>
              <a:t>and </a:t>
            </a:r>
            <a:r>
              <a:rPr lang="en-US" sz="750" dirty="0">
                <a:solidFill>
                  <a:srgbClr val="C00000"/>
                </a:solidFill>
              </a:rPr>
              <a:t>tight latency requirements </a:t>
            </a:r>
            <a:r>
              <a:rPr lang="en-US" sz="750" dirty="0">
                <a:solidFill>
                  <a:schemeClr val="tx1"/>
                </a:solidFill>
              </a:rPr>
              <a:t>make existing solutions less effective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B91434-B0E0-0D49-8339-A540FE09751D}"/>
              </a:ext>
            </a:extLst>
          </p:cNvPr>
          <p:cNvSpPr txBox="1"/>
          <p:nvPr/>
        </p:nvSpPr>
        <p:spPr>
          <a:xfrm>
            <a:off x="5962931" y="1472770"/>
            <a:ext cx="1532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Peafowl Design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D66D94-058B-C348-BA44-E76DAEF5A3A9}"/>
              </a:ext>
            </a:extLst>
          </p:cNvPr>
          <p:cNvSpPr txBox="1"/>
          <p:nvPr/>
        </p:nvSpPr>
        <p:spPr>
          <a:xfrm>
            <a:off x="4840066" y="5041597"/>
            <a:ext cx="149259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5D1542-2CF2-EF4C-B7EA-6EF32AD7ADC7}"/>
              </a:ext>
            </a:extLst>
          </p:cNvPr>
          <p:cNvSpPr txBox="1"/>
          <p:nvPr/>
        </p:nvSpPr>
        <p:spPr>
          <a:xfrm>
            <a:off x="5507604" y="4868878"/>
            <a:ext cx="2378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Peafowl Implementation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F8A86E-875D-EA41-919F-58326F3B51F6}"/>
              </a:ext>
            </a:extLst>
          </p:cNvPr>
          <p:cNvSpPr txBox="1"/>
          <p:nvPr/>
        </p:nvSpPr>
        <p:spPr>
          <a:xfrm>
            <a:off x="497391" y="3126406"/>
            <a:ext cx="290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Service providers provide for </a:t>
            </a:r>
            <a:r>
              <a:rPr lang="en-US" sz="1000" dirty="0">
                <a:solidFill>
                  <a:srgbClr val="FF0000"/>
                </a:solidFill>
              </a:rPr>
              <a:t>peak load </a:t>
            </a:r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to ensure low tail latency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01FB1CF-20AF-BC40-8ADD-FC3AC4B83E17}"/>
              </a:ext>
            </a:extLst>
          </p:cNvPr>
          <p:cNvSpPr/>
          <p:nvPr/>
        </p:nvSpPr>
        <p:spPr>
          <a:xfrm>
            <a:off x="4854337" y="4284530"/>
            <a:ext cx="3742994" cy="20116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Idea</a:t>
            </a:r>
            <a:r>
              <a:rPr lang="en-US" sz="750" dirty="0">
                <a:solidFill>
                  <a:schemeClr val="tx1"/>
                </a:solidFill>
              </a:rPr>
              <a:t>: Perform </a:t>
            </a:r>
            <a:r>
              <a:rPr lang="en-US" sz="750" dirty="0">
                <a:solidFill>
                  <a:srgbClr val="FF0000"/>
                </a:solidFill>
              </a:rPr>
              <a:t>scheduling in the KV store </a:t>
            </a:r>
            <a:r>
              <a:rPr lang="en-US" sz="750" dirty="0">
                <a:solidFill>
                  <a:schemeClr val="tx1"/>
                </a:solidFill>
              </a:rPr>
              <a:t>to unbalance the load during off-peak periods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2538A7-8A18-A44D-B348-E37D25547388}"/>
              </a:ext>
            </a:extLst>
          </p:cNvPr>
          <p:cNvSpPr txBox="1"/>
          <p:nvPr/>
        </p:nvSpPr>
        <p:spPr>
          <a:xfrm>
            <a:off x="10827278" y="1479957"/>
            <a:ext cx="1720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Peafowl in Action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131C4BA-72AB-5143-AA36-B37DF638A9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6746" y="1818035"/>
            <a:ext cx="4300732" cy="84790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5159C09-7E2C-7447-B851-3BB622E51C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3852" y="2563058"/>
            <a:ext cx="4300732" cy="84790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25D5172-F5EA-634E-96BD-9F2895184F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4881" y="3293373"/>
            <a:ext cx="4300732" cy="996511"/>
          </a:xfrm>
          <a:prstGeom prst="rect">
            <a:avLst/>
          </a:prstGeom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9F2DF68-4F75-164B-9610-260684A145C9}"/>
              </a:ext>
            </a:extLst>
          </p:cNvPr>
          <p:cNvSpPr/>
          <p:nvPr/>
        </p:nvSpPr>
        <p:spPr>
          <a:xfrm>
            <a:off x="9169468" y="4308432"/>
            <a:ext cx="4989233" cy="20116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>
                <a:solidFill>
                  <a:schemeClr val="tx1"/>
                </a:solidFill>
              </a:rPr>
              <a:t>Peafowl saves </a:t>
            </a:r>
            <a:r>
              <a:rPr lang="en-US" sz="750" dirty="0">
                <a:solidFill>
                  <a:srgbClr val="C00000"/>
                </a:solidFill>
              </a:rPr>
              <a:t>36% </a:t>
            </a:r>
            <a:r>
              <a:rPr lang="en-US" sz="750" dirty="0">
                <a:solidFill>
                  <a:schemeClr val="tx1"/>
                </a:solidFill>
              </a:rPr>
              <a:t>more power while keeping tail latency at microsecond scale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2F63704-AA8D-7144-9EB3-2C9935772222}"/>
              </a:ext>
            </a:extLst>
          </p:cNvPr>
          <p:cNvSpPr>
            <a:spLocks/>
          </p:cNvSpPr>
          <p:nvPr/>
        </p:nvSpPr>
        <p:spPr>
          <a:xfrm>
            <a:off x="8985036" y="4800188"/>
            <a:ext cx="5359919" cy="3300984"/>
          </a:xfrm>
          <a:prstGeom prst="roundRect">
            <a:avLst/>
          </a:prstGeom>
          <a:solidFill>
            <a:schemeClr val="bg1"/>
          </a:solidFill>
          <a:effectLst/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1D73CE-7F82-C842-A9C8-F8854856FCEE}"/>
              </a:ext>
            </a:extLst>
          </p:cNvPr>
          <p:cNvSpPr txBox="1"/>
          <p:nvPr/>
        </p:nvSpPr>
        <p:spPr>
          <a:xfrm>
            <a:off x="9616482" y="4869862"/>
            <a:ext cx="3777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Peafowl Compared to Existing Approaches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9179DC0-C29B-C648-92DC-ECB09CE394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2684" y="5676749"/>
            <a:ext cx="2184940" cy="186694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91353A8-3ADF-824B-9C53-4A1149430E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88060" y="5705769"/>
            <a:ext cx="2117757" cy="1747990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E2AE080-7D26-0B44-9916-9493AE539B47}"/>
              </a:ext>
            </a:extLst>
          </p:cNvPr>
          <p:cNvSpPr/>
          <p:nvPr/>
        </p:nvSpPr>
        <p:spPr>
          <a:xfrm>
            <a:off x="9209314" y="7667541"/>
            <a:ext cx="4921167" cy="25603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Peafowl outperforms Rubik, µDPM, and a Clairvoyant idle-state governor with up to </a:t>
            </a:r>
            <a:r>
              <a:rPr lang="en-US" sz="800" dirty="0">
                <a:solidFill>
                  <a:srgbClr val="C00000"/>
                </a:solidFill>
              </a:rPr>
              <a:t>40%, 54%</a:t>
            </a:r>
            <a:r>
              <a:rPr lang="en-US" sz="800" dirty="0">
                <a:solidFill>
                  <a:schemeClr val="tx1"/>
                </a:solidFill>
              </a:rPr>
              <a:t>, and </a:t>
            </a:r>
            <a:r>
              <a:rPr lang="en-US" sz="800" dirty="0">
                <a:solidFill>
                  <a:srgbClr val="C00000"/>
                </a:solidFill>
              </a:rPr>
              <a:t>45%</a:t>
            </a:r>
            <a:r>
              <a:rPr lang="en-US" sz="800" dirty="0">
                <a:solidFill>
                  <a:schemeClr val="tx1"/>
                </a:solidFill>
              </a:rPr>
              <a:t> more power savings respectively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B2E7CB-D932-C043-960A-6092D7B77E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9377" y="5344518"/>
            <a:ext cx="3045706" cy="24395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6FBAC1E-E1BB-7744-87D4-931969645A00}"/>
              </a:ext>
            </a:extLst>
          </p:cNvPr>
          <p:cNvSpPr/>
          <p:nvPr/>
        </p:nvSpPr>
        <p:spPr>
          <a:xfrm>
            <a:off x="5171407" y="3352438"/>
            <a:ext cx="2953903" cy="18235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OS</a:t>
            </a:r>
            <a:endParaRPr lang="en-US" sz="1200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B5B3890-B4F8-2845-9E67-E72A166FE90D}"/>
              </a:ext>
            </a:extLst>
          </p:cNvPr>
          <p:cNvSpPr/>
          <p:nvPr/>
        </p:nvSpPr>
        <p:spPr>
          <a:xfrm>
            <a:off x="5172582" y="3553363"/>
            <a:ext cx="265661" cy="121572"/>
          </a:xfrm>
          <a:prstGeom prst="roundRect">
            <a:avLst/>
          </a:prstGeom>
          <a:solidFill>
            <a:srgbClr val="F2FF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EF887D0-259A-F04F-8DFB-5DDA8A3990FC}"/>
              </a:ext>
            </a:extLst>
          </p:cNvPr>
          <p:cNvSpPr/>
          <p:nvPr/>
        </p:nvSpPr>
        <p:spPr>
          <a:xfrm>
            <a:off x="5483048" y="3553363"/>
            <a:ext cx="265661" cy="1215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1B7A39E5-AFD9-534A-BBCC-9642062B3847}"/>
              </a:ext>
            </a:extLst>
          </p:cNvPr>
          <p:cNvSpPr/>
          <p:nvPr/>
        </p:nvSpPr>
        <p:spPr>
          <a:xfrm>
            <a:off x="5805111" y="3553363"/>
            <a:ext cx="265661" cy="121572"/>
          </a:xfrm>
          <a:prstGeom prst="roundRect">
            <a:avLst/>
          </a:prstGeom>
          <a:solidFill>
            <a:srgbClr val="F2FF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BAFB53F4-E12D-A94E-BCDA-21FF4034AB5F}"/>
              </a:ext>
            </a:extLst>
          </p:cNvPr>
          <p:cNvSpPr/>
          <p:nvPr/>
        </p:nvSpPr>
        <p:spPr>
          <a:xfrm>
            <a:off x="6127173" y="3553363"/>
            <a:ext cx="265661" cy="121572"/>
          </a:xfrm>
          <a:prstGeom prst="roundRect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5BCC8E4-30EA-EC49-B0EE-0C7D5F985779}"/>
              </a:ext>
            </a:extLst>
          </p:cNvPr>
          <p:cNvSpPr/>
          <p:nvPr/>
        </p:nvSpPr>
        <p:spPr>
          <a:xfrm>
            <a:off x="6884629" y="3549503"/>
            <a:ext cx="265661" cy="121572"/>
          </a:xfrm>
          <a:prstGeom prst="roundRect">
            <a:avLst/>
          </a:prstGeom>
          <a:solidFill>
            <a:srgbClr val="F2FF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556E2478-79B2-D940-A598-8C8295AB9F01}"/>
              </a:ext>
            </a:extLst>
          </p:cNvPr>
          <p:cNvSpPr/>
          <p:nvPr/>
        </p:nvSpPr>
        <p:spPr>
          <a:xfrm>
            <a:off x="7195093" y="3549503"/>
            <a:ext cx="265661" cy="121572"/>
          </a:xfrm>
          <a:prstGeom prst="roundRect">
            <a:avLst/>
          </a:prstGeom>
          <a:solidFill>
            <a:srgbClr val="F2FF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1C2ACBA-D26C-054F-97DF-5CD8CBAD00CF}"/>
              </a:ext>
            </a:extLst>
          </p:cNvPr>
          <p:cNvSpPr/>
          <p:nvPr/>
        </p:nvSpPr>
        <p:spPr>
          <a:xfrm>
            <a:off x="7517156" y="3549503"/>
            <a:ext cx="265661" cy="121572"/>
          </a:xfrm>
          <a:prstGeom prst="roundRect">
            <a:avLst/>
          </a:prstGeom>
          <a:solidFill>
            <a:srgbClr val="F2FF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92155E0-2423-9E40-8219-32826B3DC7FE}"/>
              </a:ext>
            </a:extLst>
          </p:cNvPr>
          <p:cNvSpPr/>
          <p:nvPr/>
        </p:nvSpPr>
        <p:spPr>
          <a:xfrm>
            <a:off x="7839218" y="3549503"/>
            <a:ext cx="265661" cy="121572"/>
          </a:xfrm>
          <a:prstGeom prst="roundRect">
            <a:avLst/>
          </a:prstGeom>
          <a:solidFill>
            <a:srgbClr val="F2FF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0A9D5B-234E-9745-929E-6336FAC448E7}"/>
              </a:ext>
            </a:extLst>
          </p:cNvPr>
          <p:cNvSpPr/>
          <p:nvPr/>
        </p:nvSpPr>
        <p:spPr>
          <a:xfrm>
            <a:off x="5175817" y="2771827"/>
            <a:ext cx="2953903" cy="522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Application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AEC3EF5-1F09-CB48-A458-98C39C81D8C8}"/>
              </a:ext>
            </a:extLst>
          </p:cNvPr>
          <p:cNvSpPr/>
          <p:nvPr/>
        </p:nvSpPr>
        <p:spPr>
          <a:xfrm>
            <a:off x="5259723" y="2805387"/>
            <a:ext cx="95932" cy="721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28A4CA-C51F-2448-A363-6D398E22233D}"/>
              </a:ext>
            </a:extLst>
          </p:cNvPr>
          <p:cNvSpPr/>
          <p:nvPr/>
        </p:nvSpPr>
        <p:spPr>
          <a:xfrm>
            <a:off x="5562057" y="2803197"/>
            <a:ext cx="95932" cy="721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99F3F6-E7EE-8043-B170-4859F4FAD684}"/>
              </a:ext>
            </a:extLst>
          </p:cNvPr>
          <p:cNvSpPr/>
          <p:nvPr/>
        </p:nvSpPr>
        <p:spPr>
          <a:xfrm>
            <a:off x="5886231" y="2805387"/>
            <a:ext cx="95932" cy="721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90007E8-6093-BF4B-8629-40CFCAE10AC7}"/>
              </a:ext>
            </a:extLst>
          </p:cNvPr>
          <p:cNvSpPr/>
          <p:nvPr/>
        </p:nvSpPr>
        <p:spPr>
          <a:xfrm>
            <a:off x="6189844" y="2805387"/>
            <a:ext cx="95932" cy="721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1FC853-D085-994F-89CB-AF761B194EA7}"/>
              </a:ext>
            </a:extLst>
          </p:cNvPr>
          <p:cNvSpPr/>
          <p:nvPr/>
        </p:nvSpPr>
        <p:spPr>
          <a:xfrm>
            <a:off x="7614818" y="2804839"/>
            <a:ext cx="95932" cy="721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F4C8E2D-609B-664D-8FEB-3239E25030E2}"/>
              </a:ext>
            </a:extLst>
          </p:cNvPr>
          <p:cNvSpPr/>
          <p:nvPr/>
        </p:nvSpPr>
        <p:spPr>
          <a:xfrm>
            <a:off x="7917153" y="2805387"/>
            <a:ext cx="95932" cy="721141"/>
          </a:xfrm>
          <a:prstGeom prst="rect">
            <a:avLst/>
          </a:prstGeom>
          <a:solidFill>
            <a:srgbClr val="FFB6B6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6B6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B41FE7-4599-BB4D-9A6A-D0221B90F2EF}"/>
              </a:ext>
            </a:extLst>
          </p:cNvPr>
          <p:cNvSpPr/>
          <p:nvPr/>
        </p:nvSpPr>
        <p:spPr>
          <a:xfrm>
            <a:off x="6981257" y="2807236"/>
            <a:ext cx="95932" cy="721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26B0AAD-99D8-324E-8C0D-8A58EAEB18C2}"/>
              </a:ext>
            </a:extLst>
          </p:cNvPr>
          <p:cNvSpPr/>
          <p:nvPr/>
        </p:nvSpPr>
        <p:spPr>
          <a:xfrm>
            <a:off x="7290852" y="2807236"/>
            <a:ext cx="95932" cy="721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8CE6B4A-E892-B54F-AB38-9CFB182AC09D}"/>
              </a:ext>
            </a:extLst>
          </p:cNvPr>
          <p:cNvSpPr/>
          <p:nvPr/>
        </p:nvSpPr>
        <p:spPr>
          <a:xfrm>
            <a:off x="5267444" y="3471005"/>
            <a:ext cx="77554" cy="5161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FFF568B-B32A-8249-A090-D74ABE19116B}"/>
              </a:ext>
            </a:extLst>
          </p:cNvPr>
          <p:cNvSpPr/>
          <p:nvPr/>
        </p:nvSpPr>
        <p:spPr>
          <a:xfrm>
            <a:off x="6201184" y="3477115"/>
            <a:ext cx="79699" cy="4052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94CA91-0E16-6B49-8380-B6BEF16B27BF}"/>
              </a:ext>
            </a:extLst>
          </p:cNvPr>
          <p:cNvSpPr/>
          <p:nvPr/>
        </p:nvSpPr>
        <p:spPr>
          <a:xfrm>
            <a:off x="5893794" y="3483813"/>
            <a:ext cx="79699" cy="4052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C5A763-D39B-2E4A-8F86-F6CC433E36A8}"/>
              </a:ext>
            </a:extLst>
          </p:cNvPr>
          <p:cNvSpPr/>
          <p:nvPr/>
        </p:nvSpPr>
        <p:spPr>
          <a:xfrm>
            <a:off x="7616016" y="3414858"/>
            <a:ext cx="79699" cy="10614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43B809F-3CA2-4143-BC78-54746C0E64C2}"/>
              </a:ext>
            </a:extLst>
          </p:cNvPr>
          <p:cNvSpPr/>
          <p:nvPr/>
        </p:nvSpPr>
        <p:spPr>
          <a:xfrm>
            <a:off x="6988178" y="3504454"/>
            <a:ext cx="79699" cy="2026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A639FF9-369D-1744-ACB6-33C9EB9C3CA9}"/>
              </a:ext>
            </a:extLst>
          </p:cNvPr>
          <p:cNvSpPr/>
          <p:nvPr/>
        </p:nvSpPr>
        <p:spPr>
          <a:xfrm>
            <a:off x="7296920" y="3494569"/>
            <a:ext cx="79699" cy="310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FC80008-A56F-234D-934C-0C3ADD4E3DFF}"/>
              </a:ext>
            </a:extLst>
          </p:cNvPr>
          <p:cNvSpPr/>
          <p:nvPr/>
        </p:nvSpPr>
        <p:spPr>
          <a:xfrm>
            <a:off x="5267444" y="3419184"/>
            <a:ext cx="77554" cy="5305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120C507-AF02-6041-BBDF-91A2A772001B}"/>
              </a:ext>
            </a:extLst>
          </p:cNvPr>
          <p:cNvSpPr/>
          <p:nvPr/>
        </p:nvSpPr>
        <p:spPr>
          <a:xfrm>
            <a:off x="5265566" y="3378904"/>
            <a:ext cx="79699" cy="3597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F9BCC54-7860-C040-BCE5-B363F02D7D60}"/>
              </a:ext>
            </a:extLst>
          </p:cNvPr>
          <p:cNvSpPr/>
          <p:nvPr/>
        </p:nvSpPr>
        <p:spPr>
          <a:xfrm>
            <a:off x="5265566" y="3313334"/>
            <a:ext cx="79434" cy="5918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B6BB577-598E-EA4F-BD39-2671CE6D6D23}"/>
              </a:ext>
            </a:extLst>
          </p:cNvPr>
          <p:cNvSpPr/>
          <p:nvPr/>
        </p:nvSpPr>
        <p:spPr>
          <a:xfrm>
            <a:off x="6201184" y="3370135"/>
            <a:ext cx="79699" cy="10131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91A65EE-A777-1448-BF77-659AB8C7D8CD}"/>
              </a:ext>
            </a:extLst>
          </p:cNvPr>
          <p:cNvSpPr/>
          <p:nvPr/>
        </p:nvSpPr>
        <p:spPr>
          <a:xfrm>
            <a:off x="6201184" y="3320265"/>
            <a:ext cx="79699" cy="4052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A0AE594-1D08-6C40-A990-EBF78C9D8062}"/>
              </a:ext>
            </a:extLst>
          </p:cNvPr>
          <p:cNvSpPr/>
          <p:nvPr/>
        </p:nvSpPr>
        <p:spPr>
          <a:xfrm>
            <a:off x="5893794" y="3457823"/>
            <a:ext cx="79699" cy="2026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1F3A2-2027-864F-AFA5-FCFB8E29C399}"/>
              </a:ext>
            </a:extLst>
          </p:cNvPr>
          <p:cNvSpPr/>
          <p:nvPr/>
        </p:nvSpPr>
        <p:spPr>
          <a:xfrm>
            <a:off x="5893794" y="3399773"/>
            <a:ext cx="79699" cy="5241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DCF6BA-2EBF-904A-A737-E72A232A6D03}"/>
              </a:ext>
            </a:extLst>
          </p:cNvPr>
          <p:cNvSpPr/>
          <p:nvPr/>
        </p:nvSpPr>
        <p:spPr>
          <a:xfrm>
            <a:off x="5891062" y="3354388"/>
            <a:ext cx="79699" cy="4052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60BC981-020B-4147-981F-69131C664064}"/>
              </a:ext>
            </a:extLst>
          </p:cNvPr>
          <p:cNvSpPr/>
          <p:nvPr/>
        </p:nvSpPr>
        <p:spPr>
          <a:xfrm>
            <a:off x="7621629" y="3303737"/>
            <a:ext cx="79699" cy="10614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72ADD-BD64-A54C-9947-4312BDED385B}"/>
              </a:ext>
            </a:extLst>
          </p:cNvPr>
          <p:cNvSpPr/>
          <p:nvPr/>
        </p:nvSpPr>
        <p:spPr>
          <a:xfrm>
            <a:off x="7621368" y="3193186"/>
            <a:ext cx="79699" cy="10614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262FB04-46D4-4F48-9D34-4719B21267D4}"/>
              </a:ext>
            </a:extLst>
          </p:cNvPr>
          <p:cNvSpPr/>
          <p:nvPr/>
        </p:nvSpPr>
        <p:spPr>
          <a:xfrm>
            <a:off x="7621368" y="3084268"/>
            <a:ext cx="79699" cy="10614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B37674-8992-4647-94EE-9D0C470F8C3E}"/>
              </a:ext>
            </a:extLst>
          </p:cNvPr>
          <p:cNvSpPr/>
          <p:nvPr/>
        </p:nvSpPr>
        <p:spPr>
          <a:xfrm>
            <a:off x="6992606" y="3438140"/>
            <a:ext cx="79699" cy="6078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9BF2EE0-7D08-AD4F-9E65-D6AA73E41849}"/>
              </a:ext>
            </a:extLst>
          </p:cNvPr>
          <p:cNvSpPr/>
          <p:nvPr/>
        </p:nvSpPr>
        <p:spPr>
          <a:xfrm>
            <a:off x="6992535" y="3371518"/>
            <a:ext cx="79699" cy="6078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DC2C882-8A1D-6740-94CB-482940FFE757}"/>
              </a:ext>
            </a:extLst>
          </p:cNvPr>
          <p:cNvSpPr/>
          <p:nvPr/>
        </p:nvSpPr>
        <p:spPr>
          <a:xfrm>
            <a:off x="6992535" y="3326746"/>
            <a:ext cx="79699" cy="4052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E23E7C6-5888-7D4F-B11C-9BB5613EB321}"/>
              </a:ext>
            </a:extLst>
          </p:cNvPr>
          <p:cNvSpPr/>
          <p:nvPr/>
        </p:nvSpPr>
        <p:spPr>
          <a:xfrm>
            <a:off x="7295905" y="3448870"/>
            <a:ext cx="79699" cy="4052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291F138-55F8-414F-8E11-65D4CAD70D26}"/>
              </a:ext>
            </a:extLst>
          </p:cNvPr>
          <p:cNvSpPr/>
          <p:nvPr/>
        </p:nvSpPr>
        <p:spPr>
          <a:xfrm>
            <a:off x="7295905" y="3411832"/>
            <a:ext cx="79699" cy="310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7345E6C-F0E4-A44C-9EB3-0D1BC4DEECD7}"/>
              </a:ext>
            </a:extLst>
          </p:cNvPr>
          <p:cNvSpPr/>
          <p:nvPr/>
        </p:nvSpPr>
        <p:spPr>
          <a:xfrm>
            <a:off x="7297562" y="3345038"/>
            <a:ext cx="79699" cy="6078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031B5AC-C1D8-5546-98E0-38F6057267C8}"/>
              </a:ext>
            </a:extLst>
          </p:cNvPr>
          <p:cNvSpPr/>
          <p:nvPr/>
        </p:nvSpPr>
        <p:spPr>
          <a:xfrm>
            <a:off x="6200761" y="3260747"/>
            <a:ext cx="79699" cy="5241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Graphic 126" descr="Processor">
            <a:extLst>
              <a:ext uri="{FF2B5EF4-FFF2-40B4-BE49-F238E27FC236}">
                <a16:creationId xmlns:a16="http://schemas.microsoft.com/office/drawing/2014/main" id="{A8D0A3F5-F078-9142-BBFF-4BDE6ECA04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9189" y="3548950"/>
            <a:ext cx="276271" cy="126428"/>
          </a:xfrm>
          <a:prstGeom prst="rect">
            <a:avLst/>
          </a:prstGeom>
        </p:spPr>
      </p:pic>
      <p:pic>
        <p:nvPicPr>
          <p:cNvPr id="128" name="Graphic 127" descr="Processor">
            <a:extLst>
              <a:ext uri="{FF2B5EF4-FFF2-40B4-BE49-F238E27FC236}">
                <a16:creationId xmlns:a16="http://schemas.microsoft.com/office/drawing/2014/main" id="{996709A1-C9CF-AB43-B28D-4B91C36646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20577" y="3547289"/>
            <a:ext cx="276271" cy="126428"/>
          </a:xfrm>
          <a:prstGeom prst="rect">
            <a:avLst/>
          </a:prstGeom>
        </p:spPr>
      </p:pic>
      <p:pic>
        <p:nvPicPr>
          <p:cNvPr id="129" name="Graphic 128" descr="Processor">
            <a:extLst>
              <a:ext uri="{FF2B5EF4-FFF2-40B4-BE49-F238E27FC236}">
                <a16:creationId xmlns:a16="http://schemas.microsoft.com/office/drawing/2014/main" id="{855644EA-3FE8-E149-9AD3-0B69D2E17F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0736" y="3548950"/>
            <a:ext cx="276271" cy="126428"/>
          </a:xfrm>
          <a:prstGeom prst="rect">
            <a:avLst/>
          </a:prstGeom>
        </p:spPr>
      </p:pic>
      <p:pic>
        <p:nvPicPr>
          <p:cNvPr id="130" name="Graphic 129" descr="Processor">
            <a:extLst>
              <a:ext uri="{FF2B5EF4-FFF2-40B4-BE49-F238E27FC236}">
                <a16:creationId xmlns:a16="http://schemas.microsoft.com/office/drawing/2014/main" id="{5900DB07-F8D4-524C-90E7-BFD395A817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72897" y="3548950"/>
            <a:ext cx="276271" cy="126428"/>
          </a:xfrm>
          <a:prstGeom prst="rect">
            <a:avLst/>
          </a:prstGeom>
        </p:spPr>
      </p:pic>
      <p:pic>
        <p:nvPicPr>
          <p:cNvPr id="131" name="Graphic 130" descr="Processor">
            <a:extLst>
              <a:ext uri="{FF2B5EF4-FFF2-40B4-BE49-F238E27FC236}">
                <a16:creationId xmlns:a16="http://schemas.microsoft.com/office/drawing/2014/main" id="{60F76C92-E00B-FB49-9EBB-1A0269A9E3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8944" y="3547904"/>
            <a:ext cx="276271" cy="126428"/>
          </a:xfrm>
          <a:prstGeom prst="rect">
            <a:avLst/>
          </a:prstGeom>
        </p:spPr>
      </p:pic>
      <p:pic>
        <p:nvPicPr>
          <p:cNvPr id="132" name="Graphic 131" descr="Processor">
            <a:extLst>
              <a:ext uri="{FF2B5EF4-FFF2-40B4-BE49-F238E27FC236}">
                <a16:creationId xmlns:a16="http://schemas.microsoft.com/office/drawing/2014/main" id="{80419193-65F5-9F4F-920F-A45113C9DA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88910" y="3547904"/>
            <a:ext cx="276271" cy="126428"/>
          </a:xfrm>
          <a:prstGeom prst="rect">
            <a:avLst/>
          </a:prstGeom>
        </p:spPr>
      </p:pic>
      <p:pic>
        <p:nvPicPr>
          <p:cNvPr id="133" name="Graphic 132" descr="Processor">
            <a:extLst>
              <a:ext uri="{FF2B5EF4-FFF2-40B4-BE49-F238E27FC236}">
                <a16:creationId xmlns:a16="http://schemas.microsoft.com/office/drawing/2014/main" id="{413E8E34-A946-C743-9429-4938A228D4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0190" y="3547904"/>
            <a:ext cx="276271" cy="126428"/>
          </a:xfrm>
          <a:prstGeom prst="rect">
            <a:avLst/>
          </a:prstGeom>
        </p:spPr>
      </p:pic>
      <p:pic>
        <p:nvPicPr>
          <p:cNvPr id="134" name="Graphic 133" descr="Processor">
            <a:extLst>
              <a:ext uri="{FF2B5EF4-FFF2-40B4-BE49-F238E27FC236}">
                <a16:creationId xmlns:a16="http://schemas.microsoft.com/office/drawing/2014/main" id="{8FA56B45-4E93-724C-BB56-BFFCD57E40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31613" y="3547904"/>
            <a:ext cx="276271" cy="126428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1F02FD16-EA34-CD49-B31D-A066577EE8DB}"/>
              </a:ext>
            </a:extLst>
          </p:cNvPr>
          <p:cNvSpPr/>
          <p:nvPr/>
        </p:nvSpPr>
        <p:spPr>
          <a:xfrm>
            <a:off x="5255512" y="2909701"/>
            <a:ext cx="104934" cy="217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D072F7F-725B-A24A-93DD-F9AE584E1AD8}"/>
              </a:ext>
            </a:extLst>
          </p:cNvPr>
          <p:cNvSpPr/>
          <p:nvPr/>
        </p:nvSpPr>
        <p:spPr>
          <a:xfrm>
            <a:off x="5558194" y="2933353"/>
            <a:ext cx="104934" cy="217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F727DC7-1C9E-DD41-B8E9-F335AA449540}"/>
              </a:ext>
            </a:extLst>
          </p:cNvPr>
          <p:cNvSpPr/>
          <p:nvPr/>
        </p:nvSpPr>
        <p:spPr>
          <a:xfrm>
            <a:off x="5879284" y="3013514"/>
            <a:ext cx="104934" cy="217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1301F51-FF19-5644-BACF-41E35096B6CC}"/>
              </a:ext>
            </a:extLst>
          </p:cNvPr>
          <p:cNvSpPr/>
          <p:nvPr/>
        </p:nvSpPr>
        <p:spPr>
          <a:xfrm>
            <a:off x="6975102" y="2909701"/>
            <a:ext cx="104934" cy="217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3564D04-4EB6-7A48-A339-C78E5CDEEA1B}"/>
              </a:ext>
            </a:extLst>
          </p:cNvPr>
          <p:cNvSpPr/>
          <p:nvPr/>
        </p:nvSpPr>
        <p:spPr>
          <a:xfrm>
            <a:off x="7289747" y="2928587"/>
            <a:ext cx="104934" cy="217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585FFE2-4929-0C40-AA6A-1F8BC6A7EAA7}"/>
              </a:ext>
            </a:extLst>
          </p:cNvPr>
          <p:cNvSpPr/>
          <p:nvPr/>
        </p:nvSpPr>
        <p:spPr>
          <a:xfrm>
            <a:off x="7612929" y="3058254"/>
            <a:ext cx="104934" cy="217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09B6A7C-E7AE-8345-B85F-6971090A2690}"/>
              </a:ext>
            </a:extLst>
          </p:cNvPr>
          <p:cNvSpPr/>
          <p:nvPr/>
        </p:nvSpPr>
        <p:spPr>
          <a:xfrm>
            <a:off x="6181257" y="2965100"/>
            <a:ext cx="104934" cy="217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D03282F7-8A06-C945-BF99-E8EC6653A805}"/>
              </a:ext>
            </a:extLst>
          </p:cNvPr>
          <p:cNvSpPr/>
          <p:nvPr/>
        </p:nvSpPr>
        <p:spPr>
          <a:xfrm>
            <a:off x="7304653" y="1812315"/>
            <a:ext cx="1215013" cy="771700"/>
          </a:xfrm>
          <a:prstGeom prst="roundRect">
            <a:avLst/>
          </a:prstGeom>
          <a:solidFill>
            <a:srgbClr val="FF7E79">
              <a:alpha val="66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Trapezoid 145">
            <a:extLst>
              <a:ext uri="{FF2B5EF4-FFF2-40B4-BE49-F238E27FC236}">
                <a16:creationId xmlns:a16="http://schemas.microsoft.com/office/drawing/2014/main" id="{735A7E6A-3CFC-6D45-A1ED-DD0D18F0DFC1}"/>
              </a:ext>
            </a:extLst>
          </p:cNvPr>
          <p:cNvSpPr/>
          <p:nvPr/>
        </p:nvSpPr>
        <p:spPr>
          <a:xfrm rot="10800000">
            <a:off x="7351637" y="2591541"/>
            <a:ext cx="1168086" cy="232290"/>
          </a:xfrm>
          <a:prstGeom prst="trapezoid">
            <a:avLst>
              <a:gd name="adj" fmla="val 245054"/>
            </a:avLst>
          </a:prstGeom>
          <a:solidFill>
            <a:srgbClr val="FF7E79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609BBD3-5DD6-734B-AF07-0CFF35E512E2}"/>
              </a:ext>
            </a:extLst>
          </p:cNvPr>
          <p:cNvSpPr txBox="1"/>
          <p:nvPr/>
        </p:nvSpPr>
        <p:spPr>
          <a:xfrm>
            <a:off x="7448032" y="1655369"/>
            <a:ext cx="8242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C00000"/>
                </a:solidFill>
              </a:rPr>
              <a:t>Scheduler Thread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332BC28-2ED4-7944-81B7-46A4B6020428}"/>
              </a:ext>
            </a:extLst>
          </p:cNvPr>
          <p:cNvSpPr txBox="1"/>
          <p:nvPr/>
        </p:nvSpPr>
        <p:spPr>
          <a:xfrm>
            <a:off x="7471889" y="2161500"/>
            <a:ext cx="1049150" cy="1032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rmAutofit lnSpcReduction="10000"/>
          </a:bodyPr>
          <a:lstStyle/>
          <a:p>
            <a:r>
              <a:rPr lang="en-US" sz="700" dirty="0">
                <a:solidFill>
                  <a:srgbClr val="C00000"/>
                </a:solidFill>
              </a:rPr>
              <a:t>Identify off-peak periods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8BF5DFA-7AFD-E64D-B911-94D58080BC48}"/>
              </a:ext>
            </a:extLst>
          </p:cNvPr>
          <p:cNvSpPr txBox="1"/>
          <p:nvPr/>
        </p:nvSpPr>
        <p:spPr>
          <a:xfrm>
            <a:off x="7468758" y="2289636"/>
            <a:ext cx="1203640" cy="24173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US" sz="700" dirty="0">
                <a:solidFill>
                  <a:srgbClr val="C00000"/>
                </a:solidFill>
              </a:rPr>
              <a:t>Gradually pack load among</a:t>
            </a:r>
          </a:p>
          <a:p>
            <a:r>
              <a:rPr lang="en-US" sz="700" dirty="0">
                <a:solidFill>
                  <a:srgbClr val="C00000"/>
                </a:solidFill>
              </a:rPr>
              <a:t>fewer cores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5B33AE21-B5EF-0746-9780-ED62B999B861}"/>
              </a:ext>
            </a:extLst>
          </p:cNvPr>
          <p:cNvSpPr/>
          <p:nvPr/>
        </p:nvSpPr>
        <p:spPr>
          <a:xfrm>
            <a:off x="4976470" y="1802694"/>
            <a:ext cx="1217943" cy="764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0F9B09F-6879-2947-A124-A856A6D3BD1D}"/>
              </a:ext>
            </a:extLst>
          </p:cNvPr>
          <p:cNvSpPr txBox="1"/>
          <p:nvPr/>
        </p:nvSpPr>
        <p:spPr>
          <a:xfrm>
            <a:off x="5145295" y="1639431"/>
            <a:ext cx="7393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1">
                    <a:lumMod val="75000"/>
                  </a:schemeClr>
                </a:solidFill>
              </a:rPr>
              <a:t>Worker Thread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6807DAA-CDF7-8A47-BCE9-0707EF6415A4}"/>
              </a:ext>
            </a:extLst>
          </p:cNvPr>
          <p:cNvSpPr txBox="1"/>
          <p:nvPr/>
        </p:nvSpPr>
        <p:spPr>
          <a:xfrm>
            <a:off x="5024162" y="1812489"/>
            <a:ext cx="1203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Serve user requests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ED8FEB4-AABA-5B49-B7D6-AFF73DE26949}"/>
              </a:ext>
            </a:extLst>
          </p:cNvPr>
          <p:cNvSpPr txBox="1"/>
          <p:nvPr/>
        </p:nvSpPr>
        <p:spPr>
          <a:xfrm>
            <a:off x="5021105" y="2268928"/>
            <a:ext cx="1203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Instantly scale-up when load peaks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8DB258-3833-5E49-A682-948E08F5B2D6}"/>
              </a:ext>
            </a:extLst>
          </p:cNvPr>
          <p:cNvSpPr txBox="1"/>
          <p:nvPr/>
        </p:nvSpPr>
        <p:spPr>
          <a:xfrm>
            <a:off x="5017529" y="2127026"/>
            <a:ext cx="13756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Monitor the load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0E83068-76B9-AC46-80F4-FB6D326F0951}"/>
              </a:ext>
            </a:extLst>
          </p:cNvPr>
          <p:cNvSpPr txBox="1"/>
          <p:nvPr/>
        </p:nvSpPr>
        <p:spPr>
          <a:xfrm>
            <a:off x="5024162" y="1956829"/>
            <a:ext cx="13756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Learn the peak load</a:t>
            </a: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C6C57545-677B-A546-9AF7-F88D31DDB2B6}"/>
              </a:ext>
            </a:extLst>
          </p:cNvPr>
          <p:cNvSpPr/>
          <p:nvPr/>
        </p:nvSpPr>
        <p:spPr>
          <a:xfrm>
            <a:off x="4914389" y="3876908"/>
            <a:ext cx="1366072" cy="2478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Trapezoid 158">
            <a:extLst>
              <a:ext uri="{FF2B5EF4-FFF2-40B4-BE49-F238E27FC236}">
                <a16:creationId xmlns:a16="http://schemas.microsoft.com/office/drawing/2014/main" id="{F0F79AEC-EFE1-C54F-8626-4CF50C51958D}"/>
              </a:ext>
            </a:extLst>
          </p:cNvPr>
          <p:cNvSpPr/>
          <p:nvPr/>
        </p:nvSpPr>
        <p:spPr>
          <a:xfrm>
            <a:off x="4914390" y="3678846"/>
            <a:ext cx="1370372" cy="190486"/>
          </a:xfrm>
          <a:prstGeom prst="trapezoid">
            <a:avLst>
              <a:gd name="adj" fmla="val 322076"/>
            </a:avLst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AE91B65C-42FD-414E-994B-85A3A7B428CF}"/>
              </a:ext>
            </a:extLst>
          </p:cNvPr>
          <p:cNvSpPr/>
          <p:nvPr/>
        </p:nvSpPr>
        <p:spPr>
          <a:xfrm>
            <a:off x="7045794" y="3872682"/>
            <a:ext cx="1362456" cy="2478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Trapezoid 160">
            <a:extLst>
              <a:ext uri="{FF2B5EF4-FFF2-40B4-BE49-F238E27FC236}">
                <a16:creationId xmlns:a16="http://schemas.microsoft.com/office/drawing/2014/main" id="{E08D4CD6-6AB9-5841-B0DE-E2074108FE0E}"/>
              </a:ext>
            </a:extLst>
          </p:cNvPr>
          <p:cNvSpPr/>
          <p:nvPr/>
        </p:nvSpPr>
        <p:spPr>
          <a:xfrm>
            <a:off x="7026861" y="3655054"/>
            <a:ext cx="1400322" cy="211134"/>
          </a:xfrm>
          <a:prstGeom prst="trapezoid">
            <a:avLst>
              <a:gd name="adj" fmla="val 331619"/>
            </a:avLst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01A55AE-AEDE-194B-A375-5AABA384F5AC}"/>
              </a:ext>
            </a:extLst>
          </p:cNvPr>
          <p:cNvSpPr txBox="1"/>
          <p:nvPr/>
        </p:nvSpPr>
        <p:spPr>
          <a:xfrm>
            <a:off x="4867012" y="3850618"/>
            <a:ext cx="1465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Idle-state governor is active on idle cores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4A0EF24-80D8-5A41-9F37-4DF62CABD713}"/>
              </a:ext>
            </a:extLst>
          </p:cNvPr>
          <p:cNvSpPr txBox="1"/>
          <p:nvPr/>
        </p:nvSpPr>
        <p:spPr>
          <a:xfrm>
            <a:off x="6976411" y="3845477"/>
            <a:ext cx="156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4">
                    <a:lumMod val="75000"/>
                  </a:schemeClr>
                </a:solidFill>
              </a:rPr>
              <a:t>Idle-state governor is inactive on active cores</a:t>
            </a:r>
          </a:p>
        </p:txBody>
      </p:sp>
      <p:sp>
        <p:nvSpPr>
          <p:cNvPr id="166" name="Trapezoid 165">
            <a:extLst>
              <a:ext uri="{FF2B5EF4-FFF2-40B4-BE49-F238E27FC236}">
                <a16:creationId xmlns:a16="http://schemas.microsoft.com/office/drawing/2014/main" id="{06587764-AE62-3F4D-A3DC-A5BDBE0ECE28}"/>
              </a:ext>
            </a:extLst>
          </p:cNvPr>
          <p:cNvSpPr/>
          <p:nvPr/>
        </p:nvSpPr>
        <p:spPr>
          <a:xfrm rot="10800000">
            <a:off x="4987263" y="2570438"/>
            <a:ext cx="1203641" cy="230910"/>
          </a:xfrm>
          <a:prstGeom prst="trapezoid">
            <a:avLst>
              <a:gd name="adj" fmla="val 245251"/>
            </a:avLst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F6E5E8B5-8FB4-AC40-825D-57F13560C6F2}"/>
              </a:ext>
            </a:extLst>
          </p:cNvPr>
          <p:cNvSpPr/>
          <p:nvPr/>
        </p:nvSpPr>
        <p:spPr>
          <a:xfrm>
            <a:off x="7407967" y="2336631"/>
            <a:ext cx="45720" cy="457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46F00A6-EC2A-A643-BD7A-82CED138DA54}"/>
              </a:ext>
            </a:extLst>
          </p:cNvPr>
          <p:cNvSpPr/>
          <p:nvPr/>
        </p:nvSpPr>
        <p:spPr>
          <a:xfrm>
            <a:off x="5049083" y="189451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705FD2B-1062-9E41-B9F8-B94B5276F3ED}"/>
              </a:ext>
            </a:extLst>
          </p:cNvPr>
          <p:cNvSpPr/>
          <p:nvPr/>
        </p:nvSpPr>
        <p:spPr>
          <a:xfrm>
            <a:off x="5049862" y="2041586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790D38F-2B1F-D14C-83B7-13BA29116CFA}"/>
              </a:ext>
            </a:extLst>
          </p:cNvPr>
          <p:cNvSpPr/>
          <p:nvPr/>
        </p:nvSpPr>
        <p:spPr>
          <a:xfrm>
            <a:off x="5049862" y="2205910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E4CDDFB-C070-DB47-87C2-445706D3D960}"/>
              </a:ext>
            </a:extLst>
          </p:cNvPr>
          <p:cNvSpPr/>
          <p:nvPr/>
        </p:nvSpPr>
        <p:spPr>
          <a:xfrm>
            <a:off x="5049083" y="2352687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E547730-2B3A-6C40-A93F-B1CDFB0F0315}"/>
              </a:ext>
            </a:extLst>
          </p:cNvPr>
          <p:cNvSpPr/>
          <p:nvPr/>
        </p:nvSpPr>
        <p:spPr>
          <a:xfrm>
            <a:off x="7402312" y="1910397"/>
            <a:ext cx="45720" cy="457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AF55435-117E-4A4A-BB71-CE3F8557ECAB}"/>
              </a:ext>
            </a:extLst>
          </p:cNvPr>
          <p:cNvSpPr txBox="1"/>
          <p:nvPr/>
        </p:nvSpPr>
        <p:spPr>
          <a:xfrm>
            <a:off x="7468758" y="2023649"/>
            <a:ext cx="1049150" cy="1032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rmAutofit lnSpcReduction="10000"/>
          </a:bodyPr>
          <a:lstStyle/>
          <a:p>
            <a:r>
              <a:rPr lang="en-US" sz="700" dirty="0">
                <a:solidFill>
                  <a:srgbClr val="C00000"/>
                </a:solidFill>
              </a:rPr>
              <a:t>Monitor workers’ loads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85DF55F-A0DA-8F4A-9791-E8143AE93D3B}"/>
              </a:ext>
            </a:extLst>
          </p:cNvPr>
          <p:cNvSpPr txBox="1"/>
          <p:nvPr/>
        </p:nvSpPr>
        <p:spPr>
          <a:xfrm>
            <a:off x="7470516" y="1876074"/>
            <a:ext cx="1049150" cy="1032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rmAutofit lnSpcReduction="10000"/>
          </a:bodyPr>
          <a:lstStyle/>
          <a:p>
            <a:r>
              <a:rPr lang="en-US" sz="700" dirty="0">
                <a:solidFill>
                  <a:srgbClr val="C00000"/>
                </a:solidFill>
              </a:rPr>
              <a:t>Schedule connections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0DBAD76-C81A-B446-8B0B-0A5ADC2CE2D9}"/>
              </a:ext>
            </a:extLst>
          </p:cNvPr>
          <p:cNvSpPr/>
          <p:nvPr/>
        </p:nvSpPr>
        <p:spPr>
          <a:xfrm>
            <a:off x="7407021" y="2188961"/>
            <a:ext cx="45720" cy="457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588FEEB-B768-4A4E-819C-4C8DDB16A275}"/>
              </a:ext>
            </a:extLst>
          </p:cNvPr>
          <p:cNvSpPr/>
          <p:nvPr/>
        </p:nvSpPr>
        <p:spPr>
          <a:xfrm>
            <a:off x="7402312" y="2054695"/>
            <a:ext cx="45720" cy="457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CACF877-85D4-BC43-8E2C-8A2680CBFCEC}"/>
              </a:ext>
            </a:extLst>
          </p:cNvPr>
          <p:cNvSpPr txBox="1"/>
          <p:nvPr/>
        </p:nvSpPr>
        <p:spPr>
          <a:xfrm>
            <a:off x="506953" y="2692743"/>
            <a:ext cx="2377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KV store workloads have a diurnal pattern</a:t>
            </a:r>
          </a:p>
        </p:txBody>
      </p:sp>
      <p:sp>
        <p:nvSpPr>
          <p:cNvPr id="179" name="Trapezoid 178">
            <a:extLst>
              <a:ext uri="{FF2B5EF4-FFF2-40B4-BE49-F238E27FC236}">
                <a16:creationId xmlns:a16="http://schemas.microsoft.com/office/drawing/2014/main" id="{38E6226C-48D7-A547-BC6E-44C230AAE278}"/>
              </a:ext>
            </a:extLst>
          </p:cNvPr>
          <p:cNvSpPr/>
          <p:nvPr/>
        </p:nvSpPr>
        <p:spPr>
          <a:xfrm rot="10800000">
            <a:off x="2941044" y="2005838"/>
            <a:ext cx="1315849" cy="194924"/>
          </a:xfrm>
          <a:prstGeom prst="trapezoid">
            <a:avLst>
              <a:gd name="adj" fmla="val 153922"/>
            </a:avLst>
          </a:prstGeom>
          <a:solidFill>
            <a:schemeClr val="bg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859D3D9-1174-E542-8153-95B100D83799}"/>
              </a:ext>
            </a:extLst>
          </p:cNvPr>
          <p:cNvSpPr txBox="1"/>
          <p:nvPr/>
        </p:nvSpPr>
        <p:spPr>
          <a:xfrm>
            <a:off x="2834788" y="1792605"/>
            <a:ext cx="1570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>
                    <a:lumMod val="75000"/>
                  </a:schemeClr>
                </a:solidFill>
              </a:rPr>
              <a:t>Diurnal pattern of KV store workloads in Facebook ETC datacenter 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7AB7BE4-3834-2844-BB15-073B2A60377A}"/>
              </a:ext>
            </a:extLst>
          </p:cNvPr>
          <p:cNvSpPr/>
          <p:nvPr/>
        </p:nvSpPr>
        <p:spPr>
          <a:xfrm>
            <a:off x="504545" y="2106097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C55C7BA8-2D7F-1945-81A2-53F696393653}"/>
              </a:ext>
            </a:extLst>
          </p:cNvPr>
          <p:cNvSpPr/>
          <p:nvPr/>
        </p:nvSpPr>
        <p:spPr>
          <a:xfrm>
            <a:off x="499524" y="280097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A4399479-0F10-644D-BEB0-BFAC2C494164}"/>
              </a:ext>
            </a:extLst>
          </p:cNvPr>
          <p:cNvSpPr/>
          <p:nvPr/>
        </p:nvSpPr>
        <p:spPr>
          <a:xfrm>
            <a:off x="499524" y="3223397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3C7AF12-C610-EB4E-996F-C253CB4034BA}"/>
              </a:ext>
            </a:extLst>
          </p:cNvPr>
          <p:cNvSpPr/>
          <p:nvPr/>
        </p:nvSpPr>
        <p:spPr>
          <a:xfrm>
            <a:off x="506953" y="3766597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B55BD093-097A-8C40-8F7A-5CD59F10F3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98181" y="6429074"/>
            <a:ext cx="1318565" cy="92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2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</TotalTime>
  <Words>376</Words>
  <Application>Microsoft Macintosh PowerPoint</Application>
  <PresentationFormat>Custom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Asyabi, Esmail</dc:creator>
  <cp:lastModifiedBy>Asyabi, Esmail</cp:lastModifiedBy>
  <cp:revision>46</cp:revision>
  <dcterms:created xsi:type="dcterms:W3CDTF">2020-10-10T14:52:56Z</dcterms:created>
  <dcterms:modified xsi:type="dcterms:W3CDTF">2020-10-11T18:23:07Z</dcterms:modified>
</cp:coreProperties>
</file>